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7" r:id="rId4"/>
    <p:sldId id="258" r:id="rId5"/>
    <p:sldId id="257" r:id="rId6"/>
    <p:sldId id="265" r:id="rId7"/>
    <p:sldId id="266" r:id="rId8"/>
    <p:sldId id="267" r:id="rId9"/>
    <p:sldId id="262" r:id="rId10"/>
    <p:sldId id="263" r:id="rId11"/>
    <p:sldId id="264" r:id="rId12"/>
    <p:sldId id="259" r:id="rId13"/>
    <p:sldId id="260" r:id="rId14"/>
    <p:sldId id="261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3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D3FB-AFD7-4E9F-B8A4-72928404214C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990D-FBC4-4842-A846-40F22B8C7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2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D3FB-AFD7-4E9F-B8A4-72928404214C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990D-FBC4-4842-A846-40F22B8C7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7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D3FB-AFD7-4E9F-B8A4-72928404214C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990D-FBC4-4842-A846-40F22B8C7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4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D3FB-AFD7-4E9F-B8A4-72928404214C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990D-FBC4-4842-A846-40F22B8C7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9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D3FB-AFD7-4E9F-B8A4-72928404214C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990D-FBC4-4842-A846-40F22B8C7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2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D3FB-AFD7-4E9F-B8A4-72928404214C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990D-FBC4-4842-A846-40F22B8C7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10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D3FB-AFD7-4E9F-B8A4-72928404214C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990D-FBC4-4842-A846-40F22B8C7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9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D3FB-AFD7-4E9F-B8A4-72928404214C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990D-FBC4-4842-A846-40F22B8C7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40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D3FB-AFD7-4E9F-B8A4-72928404214C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990D-FBC4-4842-A846-40F22B8C7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55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D3FB-AFD7-4E9F-B8A4-72928404214C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990D-FBC4-4842-A846-40F22B8C7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4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D3FB-AFD7-4E9F-B8A4-72928404214C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990D-FBC4-4842-A846-40F22B8C7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65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ED3FB-AFD7-4E9F-B8A4-72928404214C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C990D-FBC4-4842-A846-40F22B8C7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3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971800"/>
            <a:ext cx="75475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A long, long time ago</a:t>
            </a:r>
          </a:p>
          <a:p>
            <a:endParaRPr lang="en-US" sz="1600" dirty="0" smtClean="0"/>
          </a:p>
          <a:p>
            <a:r>
              <a:rPr lang="en-US" sz="3200" dirty="0" smtClean="0"/>
              <a:t>We must all remember</a:t>
            </a:r>
          </a:p>
          <a:p>
            <a:endParaRPr lang="en-US" sz="1600" dirty="0" smtClean="0"/>
          </a:p>
          <a:p>
            <a:r>
              <a:rPr lang="en-US" sz="3200" dirty="0" smtClean="0"/>
              <a:t>How the Reformation got its start.</a:t>
            </a:r>
          </a:p>
        </p:txBody>
      </p:sp>
      <p:pic>
        <p:nvPicPr>
          <p:cNvPr id="1026" name="Picture 2" descr="http://survivingchurch.org/wp-content/uploads/2015/03/reformation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99"/>
            <a:ext cx="8763000" cy="375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500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8763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He </a:t>
            </a:r>
            <a:r>
              <a:rPr lang="en-US" sz="3200" dirty="0">
                <a:solidFill>
                  <a:prstClr val="black"/>
                </a:solidFill>
              </a:rPr>
              <a:t>nailed his Ninety-Five Theses to the </a:t>
            </a:r>
            <a:r>
              <a:rPr lang="en-US" sz="3200" dirty="0" smtClean="0">
                <a:solidFill>
                  <a:prstClr val="black"/>
                </a:solidFill>
              </a:rPr>
              <a:t>door,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Never </a:t>
            </a:r>
            <a:r>
              <a:rPr lang="en-US" sz="3200" dirty="0">
                <a:solidFill>
                  <a:prstClr val="black"/>
                </a:solidFill>
              </a:rPr>
              <a:t>meant to start a holy </a:t>
            </a:r>
            <a:r>
              <a:rPr lang="en-US" sz="3200" dirty="0" smtClean="0">
                <a:solidFill>
                  <a:prstClr val="black"/>
                </a:solidFill>
              </a:rPr>
              <a:t>war,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But </a:t>
            </a:r>
            <a:r>
              <a:rPr lang="en-US" sz="3200" dirty="0">
                <a:solidFill>
                  <a:prstClr val="black"/>
                </a:solidFill>
              </a:rPr>
              <a:t>this is what he was called for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The </a:t>
            </a:r>
            <a:r>
              <a:rPr lang="en-US" sz="3200" dirty="0">
                <a:solidFill>
                  <a:prstClr val="black"/>
                </a:solidFill>
              </a:rPr>
              <a:t>day he took those </a:t>
            </a:r>
            <a:r>
              <a:rPr lang="en-US" sz="3200" dirty="0" smtClean="0">
                <a:solidFill>
                  <a:prstClr val="black"/>
                </a:solidFill>
              </a:rPr>
              <a:t>vows.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1490"/>
            <a:ext cx="5867400" cy="439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2309" r="6144" b="4027"/>
          <a:stretch/>
        </p:blipFill>
        <p:spPr bwMode="auto">
          <a:xfrm>
            <a:off x="6058277" y="1143000"/>
            <a:ext cx="2933323" cy="428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593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8763000" cy="596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My</a:t>
            </a:r>
            <a:r>
              <a:rPr lang="en-US" sz="3200" dirty="0">
                <a:solidFill>
                  <a:prstClr val="black"/>
                </a:solidFill>
              </a:rPr>
              <a:t>, my this here Lutheran guy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May </a:t>
            </a:r>
            <a:r>
              <a:rPr lang="en-US" sz="3200" dirty="0">
                <a:solidFill>
                  <a:prstClr val="black"/>
                </a:solidFill>
              </a:rPr>
              <a:t>be famous, but he’s dangerous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And </a:t>
            </a:r>
            <a:r>
              <a:rPr lang="en-US" sz="3200" dirty="0">
                <a:solidFill>
                  <a:prstClr val="black"/>
                </a:solidFill>
              </a:rPr>
              <a:t>a thorn in our side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Them </a:t>
            </a:r>
            <a:r>
              <a:rPr lang="en-US" sz="3200" dirty="0">
                <a:solidFill>
                  <a:prstClr val="black"/>
                </a:solidFill>
              </a:rPr>
              <a:t>good old boys at the Vatican cried,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Saying</a:t>
            </a:r>
            <a:r>
              <a:rPr lang="en-US" sz="3200" dirty="0">
                <a:solidFill>
                  <a:prstClr val="black"/>
                </a:solidFill>
              </a:rPr>
              <a:t>, “Just recant or you will be </a:t>
            </a:r>
            <a:r>
              <a:rPr lang="en-US" sz="3200" dirty="0" smtClean="0">
                <a:solidFill>
                  <a:prstClr val="black"/>
                </a:solidFill>
              </a:rPr>
              <a:t>tried!”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He </a:t>
            </a:r>
            <a:r>
              <a:rPr lang="en-US" sz="3200" dirty="0">
                <a:solidFill>
                  <a:prstClr val="black"/>
                </a:solidFill>
              </a:rPr>
              <a:t>said, “Here I stand, I won’t be </a:t>
            </a:r>
            <a:r>
              <a:rPr lang="en-US" sz="3200" dirty="0" smtClean="0">
                <a:solidFill>
                  <a:prstClr val="black"/>
                </a:solidFill>
              </a:rPr>
              <a:t>denied!”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Archbishop Albert with the Pope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And Cardinal Cajetan all spoke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‘bout Martin Luther’s heresy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So they called him back to Rome to see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If a Diet of Worms could ever be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Enough to make him stop his blasphemy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He was ex-communicated then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By a jury of his former friends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The courtroom was adjourned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The verdict was returned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And while Martin left that day from Rome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To Castle Wartburg, his new home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He recalled the fervor he had known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The day he took those vows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My, my this here Lutheran guy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May be famous, but he’s dangerous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And a thorn in our side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Them good old boys at the Vatican cried,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Saying, “Just recant or you will be tried”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He said, “Here I stand, I won’t be denied”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He met a girl who’d been a nun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And escaped the convent on the run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Katharina Bora was her name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In Wittenberg as man and wife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Mart ’n’ Katy started their new life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And pretty soon six new Lutherans came along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Now the printing press was all the rage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And Martin’s words were on each page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The Word was also spoken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For the rules had all been broken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And the three that he admired the most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The Father, Son and the Holy Ghost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Were praised with an angelic host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The day he took those vows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My, my this here Lutheran guy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May be famous, but he’s dangerous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And a thorn in our side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Them good old boys at the Vatican cried,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Saying, “Just recant or you will be tried”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He said, “Here I stand, I won’t be denied”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They were singing, My, my this here Lutheran guy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May be famous, but he’s dangerous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And a thorn in our side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Them good old boys at the Vatican cried,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He said, “Here I stand, I won’t be denied”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47" y="3431421"/>
            <a:ext cx="5148706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739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Archbishop </a:t>
            </a:r>
            <a:r>
              <a:rPr lang="en-US" sz="3200" dirty="0">
                <a:solidFill>
                  <a:prstClr val="black"/>
                </a:solidFill>
              </a:rPr>
              <a:t>Albert with the Pope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And </a:t>
            </a:r>
            <a:r>
              <a:rPr lang="en-US" sz="3200" dirty="0">
                <a:solidFill>
                  <a:prstClr val="black"/>
                </a:solidFill>
              </a:rPr>
              <a:t>Cardinal Cajetan all spoke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‘</a:t>
            </a:r>
            <a:r>
              <a:rPr lang="en-US" sz="3200" dirty="0">
                <a:solidFill>
                  <a:prstClr val="black"/>
                </a:solidFill>
              </a:rPr>
              <a:t>bout Martin Luther’s </a:t>
            </a:r>
            <a:r>
              <a:rPr lang="en-US" sz="3200" dirty="0" smtClean="0">
                <a:solidFill>
                  <a:prstClr val="black"/>
                </a:solidFill>
              </a:rPr>
              <a:t>heresy.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3314" name="Picture 2" descr="C:\Users\Momby\AppData\Local\Temp\Pauwels_Luther-in-front-of-Cardinal-Cajetan-during-the-controversy-of-his-95-Theses%2C-18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3"/>
          <a:stretch/>
        </p:blipFill>
        <p:spPr bwMode="auto">
          <a:xfrm>
            <a:off x="1828800" y="1874460"/>
            <a:ext cx="6781800" cy="488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503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So </a:t>
            </a:r>
            <a:r>
              <a:rPr lang="en-US" sz="3200" dirty="0">
                <a:solidFill>
                  <a:prstClr val="black"/>
                </a:solidFill>
              </a:rPr>
              <a:t>they called him back to Rome to see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If </a:t>
            </a:r>
            <a:r>
              <a:rPr lang="en-US" sz="3200" dirty="0">
                <a:solidFill>
                  <a:prstClr val="black"/>
                </a:solidFill>
              </a:rPr>
              <a:t>a Diet of Worms could ever be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Enough </a:t>
            </a:r>
            <a:r>
              <a:rPr lang="en-US" sz="3200" dirty="0">
                <a:solidFill>
                  <a:prstClr val="black"/>
                </a:solidFill>
              </a:rPr>
              <a:t>to make him stop his </a:t>
            </a:r>
            <a:r>
              <a:rPr lang="en-US" sz="3200" dirty="0" smtClean="0">
                <a:solidFill>
                  <a:prstClr val="black"/>
                </a:solidFill>
              </a:rPr>
              <a:t>blasphemy.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6882112" cy="46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593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34776"/>
            <a:ext cx="5791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He </a:t>
            </a:r>
            <a:r>
              <a:rPr lang="en-US" sz="3200" dirty="0">
                <a:solidFill>
                  <a:prstClr val="black"/>
                </a:solidFill>
              </a:rPr>
              <a:t>was ex-communicated </a:t>
            </a:r>
            <a:r>
              <a:rPr lang="en-US" sz="3200" dirty="0" smtClean="0">
                <a:solidFill>
                  <a:prstClr val="black"/>
                </a:solidFill>
              </a:rPr>
              <a:t>then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By </a:t>
            </a:r>
            <a:r>
              <a:rPr lang="en-US" sz="3200" dirty="0">
                <a:solidFill>
                  <a:prstClr val="black"/>
                </a:solidFill>
              </a:rPr>
              <a:t>a jury of his former </a:t>
            </a:r>
            <a:r>
              <a:rPr lang="en-US" sz="3200" dirty="0" smtClean="0">
                <a:solidFill>
                  <a:prstClr val="black"/>
                </a:solidFill>
              </a:rPr>
              <a:t>friends.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The </a:t>
            </a:r>
            <a:r>
              <a:rPr lang="en-US" sz="3200" dirty="0">
                <a:solidFill>
                  <a:prstClr val="black"/>
                </a:solidFill>
              </a:rPr>
              <a:t>courtroom was </a:t>
            </a:r>
            <a:r>
              <a:rPr lang="en-US" sz="3200" dirty="0" smtClean="0">
                <a:solidFill>
                  <a:prstClr val="black"/>
                </a:solidFill>
              </a:rPr>
              <a:t>adjourned—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The </a:t>
            </a:r>
            <a:r>
              <a:rPr lang="en-US" sz="3200" dirty="0">
                <a:solidFill>
                  <a:prstClr val="black"/>
                </a:solidFill>
              </a:rPr>
              <a:t>verdict was </a:t>
            </a:r>
            <a:r>
              <a:rPr lang="en-US" sz="3200" dirty="0" smtClean="0">
                <a:solidFill>
                  <a:prstClr val="black"/>
                </a:solidFill>
              </a:rPr>
              <a:t>returned.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3108883" cy="423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62174"/>
            <a:ext cx="57150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739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omby\AppData\Local\Temp\wartburg-cast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3"/>
          <a:stretch/>
        </p:blipFill>
        <p:spPr bwMode="auto">
          <a:xfrm>
            <a:off x="5638800" y="685800"/>
            <a:ext cx="3505200" cy="244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304800"/>
            <a:ext cx="784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And </a:t>
            </a:r>
            <a:r>
              <a:rPr lang="en-US" sz="3200" dirty="0">
                <a:solidFill>
                  <a:prstClr val="black"/>
                </a:solidFill>
              </a:rPr>
              <a:t>while Martin left that day from Rome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To </a:t>
            </a:r>
            <a:r>
              <a:rPr lang="en-US" sz="3200" dirty="0">
                <a:solidFill>
                  <a:prstClr val="black"/>
                </a:solidFill>
              </a:rPr>
              <a:t>Castle Wartburg, his new </a:t>
            </a:r>
            <a:r>
              <a:rPr lang="en-US" sz="3200" dirty="0" smtClean="0">
                <a:solidFill>
                  <a:prstClr val="black"/>
                </a:solidFill>
              </a:rPr>
              <a:t>home,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He </a:t>
            </a:r>
            <a:r>
              <a:rPr lang="en-US" sz="3200" dirty="0">
                <a:solidFill>
                  <a:prstClr val="black"/>
                </a:solidFill>
              </a:rPr>
              <a:t>recalled the fervor he had known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The </a:t>
            </a:r>
            <a:r>
              <a:rPr lang="en-US" sz="3200" dirty="0">
                <a:solidFill>
                  <a:prstClr val="black"/>
                </a:solidFill>
              </a:rPr>
              <a:t>day he took those </a:t>
            </a:r>
            <a:r>
              <a:rPr lang="en-US" sz="3200" dirty="0" smtClean="0">
                <a:solidFill>
                  <a:prstClr val="black"/>
                </a:solidFill>
              </a:rPr>
              <a:t>vows.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5435"/>
            <a:ext cx="8229600" cy="39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911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228600"/>
            <a:ext cx="777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My</a:t>
            </a:r>
            <a:r>
              <a:rPr lang="en-US" sz="3200" dirty="0">
                <a:solidFill>
                  <a:prstClr val="black"/>
                </a:solidFill>
              </a:rPr>
              <a:t>, my this here Lutheran guy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May </a:t>
            </a:r>
            <a:r>
              <a:rPr lang="en-US" sz="3200" dirty="0">
                <a:solidFill>
                  <a:prstClr val="black"/>
                </a:solidFill>
              </a:rPr>
              <a:t>be famous, but he’s dangerous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And </a:t>
            </a:r>
            <a:r>
              <a:rPr lang="en-US" sz="3200" dirty="0">
                <a:solidFill>
                  <a:prstClr val="black"/>
                </a:solidFill>
              </a:rPr>
              <a:t>a thorn in our </a:t>
            </a:r>
            <a:r>
              <a:rPr lang="en-US" sz="3200" dirty="0" smtClean="0">
                <a:solidFill>
                  <a:prstClr val="black"/>
                </a:solidFill>
              </a:rPr>
              <a:t>side.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Them </a:t>
            </a:r>
            <a:r>
              <a:rPr lang="en-US" sz="3200" dirty="0">
                <a:solidFill>
                  <a:prstClr val="black"/>
                </a:solidFill>
              </a:rPr>
              <a:t>good old boys at the Vatican cried,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Saying</a:t>
            </a:r>
            <a:r>
              <a:rPr lang="en-US" sz="3200" dirty="0">
                <a:solidFill>
                  <a:prstClr val="black"/>
                </a:solidFill>
              </a:rPr>
              <a:t>, “Just recant or you will be </a:t>
            </a:r>
            <a:r>
              <a:rPr lang="en-US" sz="3200" dirty="0" smtClean="0">
                <a:solidFill>
                  <a:prstClr val="black"/>
                </a:solidFill>
              </a:rPr>
              <a:t>tried!”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He </a:t>
            </a:r>
            <a:r>
              <a:rPr lang="en-US" sz="3200" dirty="0">
                <a:solidFill>
                  <a:prstClr val="black"/>
                </a:solidFill>
              </a:rPr>
              <a:t>said, “Here I stand, I won’t be </a:t>
            </a:r>
            <a:r>
              <a:rPr lang="en-US" sz="3200" dirty="0" smtClean="0">
                <a:solidFill>
                  <a:prstClr val="black"/>
                </a:solidFill>
              </a:rPr>
              <a:t>denied!”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69244"/>
            <a:ext cx="55245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205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685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He </a:t>
            </a:r>
            <a:r>
              <a:rPr lang="en-US" sz="3200" dirty="0">
                <a:solidFill>
                  <a:prstClr val="black"/>
                </a:solidFill>
              </a:rPr>
              <a:t>met a girl who’d been a nun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And escaped the convent on the </a:t>
            </a:r>
            <a:r>
              <a:rPr lang="en-US" sz="3200" dirty="0" smtClean="0">
                <a:solidFill>
                  <a:prstClr val="black"/>
                </a:solidFill>
              </a:rPr>
              <a:t>run—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Katharina </a:t>
            </a:r>
            <a:r>
              <a:rPr lang="en-US" sz="3200" dirty="0" smtClean="0">
                <a:solidFill>
                  <a:prstClr val="black"/>
                </a:solidFill>
              </a:rPr>
              <a:t>von Bora </a:t>
            </a:r>
            <a:r>
              <a:rPr lang="en-US" sz="3200" dirty="0">
                <a:solidFill>
                  <a:prstClr val="black"/>
                </a:solidFill>
              </a:rPr>
              <a:t>was her </a:t>
            </a:r>
            <a:r>
              <a:rPr lang="en-US" sz="3200" dirty="0" smtClean="0">
                <a:solidFill>
                  <a:prstClr val="black"/>
                </a:solidFill>
              </a:rPr>
              <a:t>name.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14078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863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"/>
            <a:ext cx="815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In </a:t>
            </a:r>
            <a:r>
              <a:rPr lang="en-US" sz="3200" dirty="0">
                <a:solidFill>
                  <a:prstClr val="black"/>
                </a:solidFill>
              </a:rPr>
              <a:t>Wittenberg as man and </a:t>
            </a:r>
            <a:r>
              <a:rPr lang="en-US" sz="3200" dirty="0" smtClean="0">
                <a:solidFill>
                  <a:prstClr val="black"/>
                </a:solidFill>
              </a:rPr>
              <a:t>wife,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Mart </a:t>
            </a:r>
            <a:r>
              <a:rPr lang="en-US" sz="3200" dirty="0">
                <a:solidFill>
                  <a:prstClr val="black"/>
                </a:solidFill>
              </a:rPr>
              <a:t>’n’ Katy started their new </a:t>
            </a:r>
            <a:r>
              <a:rPr lang="en-US" sz="3200" dirty="0" smtClean="0">
                <a:solidFill>
                  <a:prstClr val="black"/>
                </a:solidFill>
              </a:rPr>
              <a:t>life,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And </a:t>
            </a:r>
            <a:r>
              <a:rPr lang="en-US" sz="3200" dirty="0">
                <a:solidFill>
                  <a:prstClr val="black"/>
                </a:solidFill>
              </a:rPr>
              <a:t>pretty soon six new Lutherans came </a:t>
            </a:r>
            <a:r>
              <a:rPr lang="en-US" sz="3200" dirty="0" smtClean="0">
                <a:solidFill>
                  <a:prstClr val="black"/>
                </a:solidFill>
              </a:rPr>
              <a:t>along.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19" y="2067307"/>
            <a:ext cx="7696200" cy="476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010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152400"/>
            <a:ext cx="678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Now </a:t>
            </a:r>
            <a:r>
              <a:rPr lang="en-US" sz="3200" dirty="0">
                <a:solidFill>
                  <a:prstClr val="black"/>
                </a:solidFill>
              </a:rPr>
              <a:t>the printing press was all the rage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And </a:t>
            </a:r>
            <a:r>
              <a:rPr lang="en-US" sz="3200" dirty="0">
                <a:solidFill>
                  <a:prstClr val="black"/>
                </a:solidFill>
              </a:rPr>
              <a:t>Martin’s words were on each </a:t>
            </a:r>
            <a:r>
              <a:rPr lang="en-US" sz="3200" dirty="0" smtClean="0">
                <a:solidFill>
                  <a:prstClr val="black"/>
                </a:solidFill>
              </a:rPr>
              <a:t>page.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The </a:t>
            </a:r>
            <a:r>
              <a:rPr lang="en-US" sz="3200" dirty="0">
                <a:solidFill>
                  <a:prstClr val="black"/>
                </a:solidFill>
              </a:rPr>
              <a:t>Word was also spoken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For </a:t>
            </a:r>
            <a:r>
              <a:rPr lang="en-US" sz="3200" dirty="0">
                <a:solidFill>
                  <a:prstClr val="black"/>
                </a:solidFill>
              </a:rPr>
              <a:t>the rules had all been </a:t>
            </a:r>
            <a:r>
              <a:rPr lang="en-US" sz="3200" dirty="0" smtClean="0">
                <a:solidFill>
                  <a:prstClr val="black"/>
                </a:solidFill>
              </a:rPr>
              <a:t>broken.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69" y="2180727"/>
            <a:ext cx="6572061" cy="46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335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4303455"/>
            <a:ext cx="7391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boy to Hans and Margaret born</a:t>
            </a:r>
          </a:p>
          <a:p>
            <a:endParaRPr lang="en-US" sz="1600" dirty="0" smtClean="0"/>
          </a:p>
          <a:p>
            <a:r>
              <a:rPr lang="en-US" sz="3200" dirty="0" smtClean="0"/>
              <a:t>Was baptized on the following morn,</a:t>
            </a:r>
          </a:p>
          <a:p>
            <a:endParaRPr lang="en-US" sz="1600" dirty="0" smtClean="0"/>
          </a:p>
          <a:p>
            <a:r>
              <a:rPr lang="en-US" sz="3200" dirty="0" smtClean="0"/>
              <a:t>The child of the </a:t>
            </a:r>
            <a:r>
              <a:rPr lang="en-US" sz="3200" dirty="0" err="1" smtClean="0"/>
              <a:t>Luthers</a:t>
            </a:r>
            <a:r>
              <a:rPr lang="en-US" sz="3200" dirty="0" smtClean="0"/>
              <a:t> was named Mart.</a:t>
            </a:r>
          </a:p>
          <a:p>
            <a:endParaRPr lang="en-US" sz="3200" dirty="0" smtClean="0"/>
          </a:p>
        </p:txBody>
      </p:sp>
      <p:pic>
        <p:nvPicPr>
          <p:cNvPr id="2050" name="Picture 2" descr="https://upload.wikimedia.org/wikipedia/commons/8/86/Hans_and_Margarethe_Luther,_by_Lucas_Cranach_the_El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7" y="76200"/>
            <a:ext cx="8001000" cy="421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456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8763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And </a:t>
            </a:r>
            <a:r>
              <a:rPr lang="en-US" sz="3200" dirty="0">
                <a:solidFill>
                  <a:prstClr val="black"/>
                </a:solidFill>
              </a:rPr>
              <a:t>the three that he admired the </a:t>
            </a:r>
            <a:r>
              <a:rPr lang="en-US" sz="3200" dirty="0" smtClean="0">
                <a:solidFill>
                  <a:prstClr val="black"/>
                </a:solidFill>
              </a:rPr>
              <a:t>most—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The Father</a:t>
            </a:r>
            <a:r>
              <a:rPr lang="en-US" sz="3200" dirty="0">
                <a:solidFill>
                  <a:prstClr val="black"/>
                </a:solidFill>
              </a:rPr>
              <a:t>, Son and the Holy </a:t>
            </a:r>
            <a:r>
              <a:rPr lang="en-US" sz="3200" dirty="0" smtClean="0">
                <a:solidFill>
                  <a:prstClr val="black"/>
                </a:solidFill>
              </a:rPr>
              <a:t>Ghost—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Were </a:t>
            </a:r>
            <a:r>
              <a:rPr lang="en-US" sz="3200" dirty="0">
                <a:solidFill>
                  <a:prstClr val="black"/>
                </a:solidFill>
              </a:rPr>
              <a:t>praised with an angelic host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The </a:t>
            </a:r>
            <a:r>
              <a:rPr lang="en-US" sz="3200" dirty="0">
                <a:solidFill>
                  <a:prstClr val="black"/>
                </a:solidFill>
              </a:rPr>
              <a:t>day he took those </a:t>
            </a:r>
            <a:r>
              <a:rPr lang="en-US" sz="3200" dirty="0" smtClean="0">
                <a:solidFill>
                  <a:prstClr val="black"/>
                </a:solidFill>
              </a:rPr>
              <a:t>vows.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18835" r="13286"/>
          <a:stretch/>
        </p:blipFill>
        <p:spPr bwMode="auto">
          <a:xfrm>
            <a:off x="4267200" y="2895600"/>
            <a:ext cx="4096139" cy="34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C:\Users\Momby\AppData\Local\Temp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39" y="2438400"/>
            <a:ext cx="3621461" cy="340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41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8763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My</a:t>
            </a:r>
            <a:r>
              <a:rPr lang="en-US" sz="3200" dirty="0">
                <a:solidFill>
                  <a:prstClr val="black"/>
                </a:solidFill>
              </a:rPr>
              <a:t>, my this here Lutheran guy</a:t>
            </a:r>
          </a:p>
          <a:p>
            <a:endParaRPr lang="en-US" sz="16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May be famous, but he’s 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dangerous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US" sz="16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And a thorn in our </a:t>
            </a:r>
            <a:r>
              <a:rPr lang="en-US" sz="3200" dirty="0" smtClean="0">
                <a:solidFill>
                  <a:prstClr val="black"/>
                </a:solidFill>
              </a:rPr>
              <a:t>side.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US" sz="16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Them good old boys at the 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Vatican </a:t>
            </a:r>
            <a:r>
              <a:rPr lang="en-US" sz="3200" dirty="0">
                <a:solidFill>
                  <a:prstClr val="black"/>
                </a:solidFill>
              </a:rPr>
              <a:t>cried,</a:t>
            </a:r>
          </a:p>
          <a:p>
            <a:endParaRPr lang="en-US" sz="16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Saying, “Just recant or you 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will </a:t>
            </a:r>
            <a:r>
              <a:rPr lang="en-US" sz="3200" dirty="0">
                <a:solidFill>
                  <a:prstClr val="black"/>
                </a:solidFill>
              </a:rPr>
              <a:t>be </a:t>
            </a:r>
            <a:r>
              <a:rPr lang="en-US" sz="3200" dirty="0" smtClean="0">
                <a:solidFill>
                  <a:prstClr val="black"/>
                </a:solidFill>
              </a:rPr>
              <a:t>tried!”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US" sz="16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He said, “Here I stand, I won’t be </a:t>
            </a:r>
            <a:r>
              <a:rPr lang="en-US" sz="3200" dirty="0" smtClean="0">
                <a:solidFill>
                  <a:prstClr val="black"/>
                </a:solidFill>
              </a:rPr>
              <a:t>denied!”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042" y="228600"/>
            <a:ext cx="35718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008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57200"/>
            <a:ext cx="8763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They were singing, 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“My</a:t>
            </a:r>
            <a:r>
              <a:rPr lang="en-US" sz="3200" dirty="0">
                <a:solidFill>
                  <a:prstClr val="black"/>
                </a:solidFill>
              </a:rPr>
              <a:t>, my this here 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Lutheran </a:t>
            </a:r>
            <a:r>
              <a:rPr lang="en-US" sz="3200" dirty="0">
                <a:solidFill>
                  <a:prstClr val="black"/>
                </a:solidFill>
              </a:rPr>
              <a:t>guy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May </a:t>
            </a:r>
            <a:r>
              <a:rPr lang="en-US" sz="3200" dirty="0">
                <a:solidFill>
                  <a:prstClr val="black"/>
                </a:solidFill>
              </a:rPr>
              <a:t>be famous, 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but </a:t>
            </a:r>
            <a:r>
              <a:rPr lang="en-US" sz="3200" dirty="0">
                <a:solidFill>
                  <a:prstClr val="black"/>
                </a:solidFill>
              </a:rPr>
              <a:t>he’s dangerous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And </a:t>
            </a:r>
            <a:r>
              <a:rPr lang="en-US" sz="3200" dirty="0">
                <a:solidFill>
                  <a:prstClr val="black"/>
                </a:solidFill>
              </a:rPr>
              <a:t>a thorn in our 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side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Them </a:t>
            </a:r>
            <a:r>
              <a:rPr lang="en-US" sz="3200" dirty="0">
                <a:solidFill>
                  <a:prstClr val="black"/>
                </a:solidFill>
              </a:rPr>
              <a:t>good old boys at the Vatican </a:t>
            </a:r>
            <a:r>
              <a:rPr lang="en-US" sz="3200" dirty="0" smtClean="0">
                <a:solidFill>
                  <a:prstClr val="black"/>
                </a:solidFill>
              </a:rPr>
              <a:t>tried</a:t>
            </a:r>
            <a:r>
              <a:rPr lang="en-US" sz="3200" dirty="0">
                <a:solidFill>
                  <a:prstClr val="black"/>
                </a:solidFill>
              </a:rPr>
              <a:t>,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But he </a:t>
            </a:r>
            <a:r>
              <a:rPr lang="en-US" sz="3200" dirty="0">
                <a:solidFill>
                  <a:prstClr val="black"/>
                </a:solidFill>
              </a:rPr>
              <a:t>said, “Here I stand, I won’t be </a:t>
            </a:r>
            <a:r>
              <a:rPr lang="en-US" sz="3200" dirty="0" smtClean="0">
                <a:solidFill>
                  <a:prstClr val="black"/>
                </a:solidFill>
              </a:rPr>
              <a:t>denied!”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370"/>
            <a:ext cx="5617675" cy="43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386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31057"/>
            <a:ext cx="6852719" cy="688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3259" y="152400"/>
            <a:ext cx="647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Martin Luther got the call</a:t>
            </a:r>
          </a:p>
          <a:p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a lightning bolt caused him to fall.</a:t>
            </a:r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504617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8763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He sold his books for law school</a:t>
            </a:r>
          </a:p>
          <a:p>
            <a:endParaRPr lang="en-US" sz="3200" dirty="0" smtClean="0"/>
          </a:p>
          <a:p>
            <a:r>
              <a:rPr lang="en-US" sz="3200" dirty="0" smtClean="0"/>
              <a:t>And took up studying God’s rule.</a:t>
            </a:r>
          </a:p>
          <a:p>
            <a:endParaRPr lang="en-US" sz="3200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5334000" cy="465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390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8763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He entered the </a:t>
            </a:r>
          </a:p>
          <a:p>
            <a:r>
              <a:rPr lang="en-US" sz="3200" dirty="0" smtClean="0"/>
              <a:t>monastic life</a:t>
            </a:r>
          </a:p>
          <a:p>
            <a:endParaRPr lang="en-US" sz="1600" dirty="0" smtClean="0"/>
          </a:p>
          <a:p>
            <a:r>
              <a:rPr lang="en-US" sz="3200" dirty="0" smtClean="0"/>
              <a:t>In the peaceful </a:t>
            </a:r>
          </a:p>
          <a:p>
            <a:r>
              <a:rPr lang="en-US" sz="3200" dirty="0" smtClean="0"/>
              <a:t>Erfurt countryside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3200" dirty="0" smtClean="0"/>
          </a:p>
          <a:p>
            <a:r>
              <a:rPr lang="en-US" sz="3200" dirty="0"/>
              <a:t>	</a:t>
            </a:r>
            <a:r>
              <a:rPr lang="en-US" sz="3200" dirty="0" smtClean="0"/>
              <a:t>					And something </a:t>
            </a:r>
          </a:p>
          <a:p>
            <a:r>
              <a:rPr lang="en-US" sz="3200" dirty="0" smtClean="0"/>
              <a:t>						touched him deep 						inside</a:t>
            </a:r>
          </a:p>
          <a:p>
            <a:r>
              <a:rPr lang="en-US" sz="1600" dirty="0" smtClean="0"/>
              <a:t>						</a:t>
            </a:r>
          </a:p>
          <a:p>
            <a:r>
              <a:rPr lang="en-US" sz="3200" dirty="0" smtClean="0"/>
              <a:t>						The day he took </a:t>
            </a:r>
          </a:p>
          <a:p>
            <a:r>
              <a:rPr lang="en-US" sz="3200" dirty="0" smtClean="0"/>
              <a:t>						those vows.</a:t>
            </a:r>
          </a:p>
          <a:p>
            <a:endParaRPr lang="en-US" sz="32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0" y="3753838"/>
            <a:ext cx="5257800" cy="306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5"/>
          <a:stretch/>
        </p:blipFill>
        <p:spPr bwMode="auto">
          <a:xfrm>
            <a:off x="3429000" y="44512"/>
            <a:ext cx="5715000" cy="334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659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8763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My</a:t>
            </a:r>
            <a:r>
              <a:rPr lang="en-US" sz="3200" dirty="0">
                <a:solidFill>
                  <a:prstClr val="black"/>
                </a:solidFill>
              </a:rPr>
              <a:t>, my this here Lutheran guy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May </a:t>
            </a:r>
            <a:r>
              <a:rPr lang="en-US" sz="3200" dirty="0">
                <a:solidFill>
                  <a:prstClr val="black"/>
                </a:solidFill>
              </a:rPr>
              <a:t>be famous, but he’s dangerous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And </a:t>
            </a:r>
            <a:r>
              <a:rPr lang="en-US" sz="3200" dirty="0">
                <a:solidFill>
                  <a:prstClr val="black"/>
                </a:solidFill>
              </a:rPr>
              <a:t>a thorn in our </a:t>
            </a:r>
            <a:r>
              <a:rPr lang="en-US" sz="3200" dirty="0" smtClean="0">
                <a:solidFill>
                  <a:prstClr val="black"/>
                </a:solidFill>
              </a:rPr>
              <a:t>side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Them good old boys at the Vatican cried</a:t>
            </a:r>
            <a:r>
              <a:rPr lang="en-US" sz="3200" dirty="0" smtClean="0">
                <a:solidFill>
                  <a:prstClr val="black"/>
                </a:solidFill>
              </a:rPr>
              <a:t>,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Saying, “Just recant </a:t>
            </a:r>
            <a:r>
              <a:rPr lang="en-US" sz="3200" dirty="0" smtClean="0">
                <a:solidFill>
                  <a:prstClr val="black"/>
                </a:solidFill>
              </a:rPr>
              <a:t>or </a:t>
            </a:r>
            <a:r>
              <a:rPr lang="en-US" sz="3200" dirty="0">
                <a:solidFill>
                  <a:prstClr val="black"/>
                </a:solidFill>
              </a:rPr>
              <a:t>you will be </a:t>
            </a:r>
            <a:r>
              <a:rPr lang="en-US" sz="3200" dirty="0" smtClean="0">
                <a:solidFill>
                  <a:prstClr val="black"/>
                </a:solidFill>
              </a:rPr>
              <a:t>tried!”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He said, “Here I stand</a:t>
            </a:r>
            <a:r>
              <a:rPr lang="en-US" sz="3200" dirty="0" smtClean="0">
                <a:solidFill>
                  <a:prstClr val="black"/>
                </a:solidFill>
              </a:rPr>
              <a:t>,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I won’t be </a:t>
            </a:r>
            <a:r>
              <a:rPr lang="en-US" sz="3200" dirty="0" smtClean="0">
                <a:solidFill>
                  <a:prstClr val="black"/>
                </a:solidFill>
              </a:rPr>
              <a:t>denied!”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13886"/>
            <a:ext cx="6824804" cy="321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503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8"/>
          <a:stretch/>
        </p:blipFill>
        <p:spPr bwMode="auto">
          <a:xfrm>
            <a:off x="1066800" y="76199"/>
            <a:ext cx="3657600" cy="447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4343400"/>
            <a:ext cx="655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He </a:t>
            </a:r>
            <a:r>
              <a:rPr lang="en-US" sz="3200" dirty="0">
                <a:solidFill>
                  <a:prstClr val="black"/>
                </a:solidFill>
              </a:rPr>
              <a:t>started on his quest with love</a:t>
            </a:r>
          </a:p>
          <a:p>
            <a:endParaRPr lang="en-US" sz="16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And the utmost faith in God above</a:t>
            </a:r>
          </a:p>
          <a:p>
            <a:endParaRPr lang="en-US" sz="16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He let the Bible be his </a:t>
            </a:r>
            <a:r>
              <a:rPr lang="en-US" sz="3200" dirty="0" smtClean="0">
                <a:solidFill>
                  <a:prstClr val="black"/>
                </a:solidFill>
              </a:rPr>
              <a:t>guide.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59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8763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But </a:t>
            </a:r>
            <a:r>
              <a:rPr lang="en-US" sz="3200" dirty="0">
                <a:solidFill>
                  <a:prstClr val="black"/>
                </a:solidFill>
              </a:rPr>
              <a:t>he stood up to 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the </a:t>
            </a:r>
            <a:r>
              <a:rPr lang="en-US" sz="3200" dirty="0">
                <a:solidFill>
                  <a:prstClr val="black"/>
                </a:solidFill>
              </a:rPr>
              <a:t>monks who told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That works could 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save </a:t>
            </a:r>
            <a:r>
              <a:rPr lang="en-US" sz="3200" dirty="0">
                <a:solidFill>
                  <a:prstClr val="black"/>
                </a:solidFill>
              </a:rPr>
              <a:t>your mortal soul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>
                <a:solidFill>
                  <a:prstClr val="black"/>
                </a:solidFill>
              </a:rPr>
              <a:t>And tried to teach, 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“</a:t>
            </a:r>
            <a:r>
              <a:rPr lang="en-US" sz="3200" dirty="0">
                <a:solidFill>
                  <a:prstClr val="black"/>
                </a:solidFill>
              </a:rPr>
              <a:t>By grace we’re 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justified.”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474345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739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8763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Well </a:t>
            </a:r>
            <a:r>
              <a:rPr lang="en-US" sz="3200" dirty="0">
                <a:solidFill>
                  <a:prstClr val="black"/>
                </a:solidFill>
              </a:rPr>
              <a:t>he said John Tetzel was a crook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Because </a:t>
            </a:r>
            <a:r>
              <a:rPr lang="en-US" sz="3200" dirty="0">
                <a:solidFill>
                  <a:prstClr val="black"/>
                </a:solidFill>
              </a:rPr>
              <a:t>of the indulgences he </a:t>
            </a:r>
            <a:r>
              <a:rPr lang="en-US" sz="3200" dirty="0" smtClean="0">
                <a:solidFill>
                  <a:prstClr val="black"/>
                </a:solidFill>
              </a:rPr>
              <a:t>took.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Then </a:t>
            </a:r>
            <a:r>
              <a:rPr lang="en-US" sz="3200" dirty="0">
                <a:solidFill>
                  <a:prstClr val="black"/>
                </a:solidFill>
              </a:rPr>
              <a:t>late one Halloween </a:t>
            </a:r>
            <a:r>
              <a:rPr lang="en-US" sz="3200" dirty="0" smtClean="0">
                <a:solidFill>
                  <a:prstClr val="black"/>
                </a:solidFill>
              </a:rPr>
              <a:t>night,</a:t>
            </a:r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He </a:t>
            </a:r>
            <a:r>
              <a:rPr lang="en-US" sz="3200" dirty="0">
                <a:solidFill>
                  <a:prstClr val="black"/>
                </a:solidFill>
              </a:rPr>
              <a:t>gave the Vatican a </a:t>
            </a:r>
            <a:r>
              <a:rPr lang="en-US" sz="3200" dirty="0" smtClean="0">
                <a:solidFill>
                  <a:prstClr val="black"/>
                </a:solidFill>
              </a:rPr>
              <a:t>fright.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739" y="2916957"/>
            <a:ext cx="20920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/>
              <a:t>“As soon as the coin in the coffer rings,</a:t>
            </a:r>
          </a:p>
          <a:p>
            <a:pPr algn="ctr"/>
            <a:r>
              <a:rPr lang="en-US" sz="2400" i="1" dirty="0" smtClean="0"/>
              <a:t>The soul from purgatory springs.”</a:t>
            </a:r>
            <a:endParaRPr lang="en-US" sz="2400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413" y="2286000"/>
            <a:ext cx="627141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 rot="16200000">
            <a:off x="76202" y="2939282"/>
            <a:ext cx="2405879" cy="2166119"/>
          </a:xfrm>
          <a:prstGeom prst="wedgeRectCallou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03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1004</Words>
  <Application>Microsoft Office PowerPoint</Application>
  <PresentationFormat>On-screen Show (4:3)</PresentationFormat>
  <Paragraphs>243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Momby</dc:creator>
  <cp:lastModifiedBy>Momby</cp:lastModifiedBy>
  <cp:revision>13</cp:revision>
  <dcterms:created xsi:type="dcterms:W3CDTF">2016-10-20T01:26:57Z</dcterms:created>
  <dcterms:modified xsi:type="dcterms:W3CDTF">2016-10-20T03:46:35Z</dcterms:modified>
</cp:coreProperties>
</file>